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7" r:id="rId5"/>
    <p:sldId id="259" r:id="rId6"/>
    <p:sldId id="286" r:id="rId7"/>
    <p:sldId id="287" r:id="rId8"/>
    <p:sldId id="289" r:id="rId9"/>
    <p:sldId id="288" r:id="rId10"/>
    <p:sldId id="263" r:id="rId11"/>
    <p:sldId id="281" r:id="rId12"/>
    <p:sldId id="282" r:id="rId13"/>
    <p:sldId id="283" r:id="rId14"/>
    <p:sldId id="285" r:id="rId15"/>
    <p:sldId id="284" r:id="rId16"/>
    <p:sldId id="274" r:id="rId17"/>
    <p:sldId id="275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ivya Dar" initials="DD [7]" lastIdx="1" clrIdx="6"/>
  <p:cmAuthor id="1" name="Divya Dar" initials="DD" lastIdx="1" clrIdx="0"/>
  <p:cmAuthor id="8" name="Divya Dar" initials="DD [8]" lastIdx="1" clrIdx="7"/>
  <p:cmAuthor id="2" name="Divya Dar" initials="DD [2]" lastIdx="1" clrIdx="1"/>
  <p:cmAuthor id="9" name="Divya Dar" initials="DD [9]" lastIdx="1" clrIdx="8"/>
  <p:cmAuthor id="3" name="Divya Dar" initials="DD [3]" lastIdx="1" clrIdx="2"/>
  <p:cmAuthor id="10" name="Divya Dar" initials="DD [10]" lastIdx="1" clrIdx="9"/>
  <p:cmAuthor id="4" name="Divya Dar" initials="DD [4]" lastIdx="1" clrIdx="3"/>
  <p:cmAuthor id="11" name="Divya Dar" initials="DD [11]" lastIdx="1" clrIdx="10"/>
  <p:cmAuthor id="5" name="Divya Dar" initials="DD [5]" lastIdx="1" clrIdx="4"/>
  <p:cmAuthor id="6" name="Divya Dar" initials="D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454545"/>
    <a:srgbClr val="F8AE30"/>
    <a:srgbClr val="8686FF"/>
    <a:srgbClr val="F84E81"/>
    <a:srgbClr val="202C56"/>
    <a:srgbClr val="FFFFFF"/>
    <a:srgbClr val="11182F"/>
    <a:srgbClr val="F89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81"/>
  </p:normalViewPr>
  <p:slideViewPr>
    <p:cSldViewPr snapToGrid="0" snapToObjects="1">
      <p:cViewPr varScale="1">
        <p:scale>
          <a:sx n="54" d="100"/>
          <a:sy n="54" d="100"/>
        </p:scale>
        <p:origin x="9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17D9BB-12EA-4606-9189-E96B56E2EA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41AD1-D062-48F1-886E-1200527617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F5E8D-4B30-4D20-9CD8-179AAD43F429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5095A-BB13-473C-83A4-A1A58A7144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06841-8E6A-4089-BBE8-7591CD45EE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4B1EC-5F61-4033-A02C-A73B1B4E2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4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661C6-A677-49F4-95A7-D6E33A9BF31D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E93C0-1334-4E8C-AF67-F33F310C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2C6CD-9571-4B9C-8036-BB0F14D8738A}"/>
              </a:ext>
            </a:extLst>
          </p:cNvPr>
          <p:cNvSpPr/>
          <p:nvPr userDrawn="1"/>
        </p:nvSpPr>
        <p:spPr>
          <a:xfrm>
            <a:off x="-100584" y="-91440"/>
            <a:ext cx="12292584" cy="6953381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BD5E-4630-4771-A701-780D611E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08" y="-91440"/>
            <a:ext cx="3157795" cy="695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4D8F89-9CBE-48B1-9F89-6AD2F9E0DE0C}"/>
              </a:ext>
            </a:extLst>
          </p:cNvPr>
          <p:cNvSpPr txBox="1">
            <a:spLocks/>
          </p:cNvSpPr>
          <p:nvPr userDrawn="1"/>
        </p:nvSpPr>
        <p:spPr>
          <a:xfrm>
            <a:off x="8032803" y="3381663"/>
            <a:ext cx="356754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rIns="91440" anchor="ctr">
            <a:sp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Calibri Light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THINKING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BREAKTHROUGHS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155FD-52B4-4B5D-A5C6-C1E2031507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319" y="2672863"/>
            <a:ext cx="2392489" cy="550564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CAED7E94-CAC7-4889-B14A-3D16F974D5C1}"/>
              </a:ext>
            </a:extLst>
          </p:cNvPr>
          <p:cNvSpPr/>
          <p:nvPr userDrawn="1"/>
        </p:nvSpPr>
        <p:spPr>
          <a:xfrm>
            <a:off x="8120726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7A09AD-C3ED-4AB8-B48F-146E72E9C0F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65684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459-0F1A-4D11-B235-35B7A7F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94C469-8CD9-470E-BD4D-8E2F49DC3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4196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0FC2AD-54EE-4361-B58A-28224A40E8B9}"/>
              </a:ext>
            </a:extLst>
          </p:cNvPr>
          <p:cNvSpPr txBox="1"/>
          <p:nvPr userDrawn="1"/>
        </p:nvSpPr>
        <p:spPr>
          <a:xfrm rot="18890381">
            <a:off x="3506159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DF0E84C6-1963-4A53-B57E-F63FEA17CB1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359218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8288C6-475A-4A3E-AEC2-453E551635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30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BEF0F22-E44B-464C-9181-CB4402FFFCE1}"/>
              </a:ext>
            </a:extLst>
          </p:cNvPr>
          <p:cNvSpPr txBox="1"/>
          <p:nvPr userDrawn="1"/>
        </p:nvSpPr>
        <p:spPr>
          <a:xfrm rot="18890381">
            <a:off x="6799693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FDFC454E-34F4-4E78-98A1-34EE74FA58F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7618746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54D76FB-D0FD-4B31-BAB0-B781956739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17258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DEFE772-37AE-4715-A3F9-8A6FAAF9EDC0}"/>
              </a:ext>
            </a:extLst>
          </p:cNvPr>
          <p:cNvSpPr txBox="1"/>
          <p:nvPr userDrawn="1"/>
        </p:nvSpPr>
        <p:spPr>
          <a:xfrm rot="18890381">
            <a:off x="10059221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</p:spTree>
    <p:extLst>
      <p:ext uri="{BB962C8B-B14F-4D97-AF65-F5344CB8AC3E}">
        <p14:creationId xmlns:p14="http://schemas.microsoft.com/office/powerpoint/2010/main" val="80551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277" y="3978654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76" y="44150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AB98978-58A8-4BD5-83AB-31173878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381" y="2247904"/>
            <a:ext cx="929291" cy="1447671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44042C43-DB0E-41BD-9265-FB12A3B22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9755" y="2347427"/>
            <a:ext cx="1108654" cy="1203233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70188A4B-B2C0-4DF4-AAE7-15CBD040B3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4720" y="2161405"/>
            <a:ext cx="1156060" cy="147384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4C220B4D-D17F-422E-9577-61422D180D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00218" y="2347427"/>
            <a:ext cx="1328243" cy="120323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890358E4-489E-44BA-B9D6-F878FCC43B1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91729" y="2367241"/>
            <a:ext cx="1431298" cy="1183419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D12B9E5-4737-407E-A6FA-703D7103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2832" y="39798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1BBD592-CF69-4F13-A38D-2BBB68EC26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12831" y="441628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E94872B-E8A2-419F-8452-7A94F8A94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3742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7CD05E4-1960-4E8F-B25A-11ACFA8BD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3741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652E298-5FEE-4A0A-BCC1-8CE391B8D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76325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0FB9BDB-25E5-4358-B35F-61B6FEA856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6324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8E0BEC67-C26D-4FA4-A30A-4F9CA05518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6455" y="397678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B0E40A4-09CA-41EB-94C7-F87BAF7B30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6454" y="441319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8A15848-8DAF-440D-98E8-47674D946E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1999" y="1485900"/>
            <a:ext cx="10291549" cy="25320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b="1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3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292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B8EF0-8840-45B6-A894-E4E63072AF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4541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ACB3023-2E8F-44EE-8513-E422CDBCD6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4540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0DDC44-9B65-4B59-B703-C09AA9B01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208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F67AF1-EB65-4921-B11C-B56EDD72D5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2207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1F964-E9D7-493D-A8E6-708C696EBAC1}"/>
              </a:ext>
            </a:extLst>
          </p:cNvPr>
          <p:cNvSpPr txBox="1"/>
          <p:nvPr userDrawn="1"/>
        </p:nvSpPr>
        <p:spPr>
          <a:xfrm>
            <a:off x="1685549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D4720-D711-4869-BC99-CE4954F65482}"/>
              </a:ext>
            </a:extLst>
          </p:cNvPr>
          <p:cNvSpPr txBox="1"/>
          <p:nvPr userDrawn="1"/>
        </p:nvSpPr>
        <p:spPr>
          <a:xfrm>
            <a:off x="5591464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7B13F-D582-421C-AEE3-A7724D054489}"/>
              </a:ext>
            </a:extLst>
          </p:cNvPr>
          <p:cNvSpPr txBox="1"/>
          <p:nvPr userDrawn="1"/>
        </p:nvSpPr>
        <p:spPr>
          <a:xfrm>
            <a:off x="9383797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84908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1D1B-078A-46A4-B9F9-8196AD38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53BD251-7226-4BBD-82F1-1D2DD9603D2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2450" y="1485900"/>
            <a:ext cx="10501313" cy="46005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0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4857-B2DD-4A2B-A5CD-4DC5507E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6CC298-11C2-40D1-90BB-C1E7738E0FD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6543BB7-4C92-4198-ACAB-1BE643EBF0EF}"/>
                </a:ext>
              </a:extLst>
            </p:cNvPr>
            <p:cNvSpPr/>
            <p:nvPr userDrawn="1"/>
          </p:nvSpPr>
          <p:spPr>
            <a:xfrm>
              <a:off x="11403724" y="0"/>
              <a:ext cx="788276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11FDE7-3A12-4510-9055-6EF69EA5514F}"/>
                </a:ext>
              </a:extLst>
            </p:cNvPr>
            <p:cNvSpPr/>
            <p:nvPr userDrawn="1"/>
          </p:nvSpPr>
          <p:spPr>
            <a:xfrm rot="16200000">
              <a:off x="5481145" y="588579"/>
              <a:ext cx="788276" cy="11750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4A2520C-5EAB-4715-9BE9-6EFFFA7EDE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28962"/>
            <a:ext cx="40671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08FA3-50B4-47CE-85E5-1BDE0D9DF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2389" y="1628961"/>
            <a:ext cx="4080858" cy="2624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3937DAA-92A6-44AD-8714-600B90505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7175" y="4253777"/>
            <a:ext cx="40677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15E5CF4D-F7C4-4F79-937B-C7CFB975842F}"/>
              </a:ext>
            </a:extLst>
          </p:cNvPr>
          <p:cNvCxnSpPr/>
          <p:nvPr userDrawn="1"/>
        </p:nvCxnSpPr>
        <p:spPr>
          <a:xfrm>
            <a:off x="2604162" y="1595016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3">
            <a:extLst>
              <a:ext uri="{FF2B5EF4-FFF2-40B4-BE49-F238E27FC236}">
                <a16:creationId xmlns:a16="http://schemas.microsoft.com/office/drawing/2014/main" id="{BDF15A0C-7F46-43D8-80C8-7BCAC09FBE93}"/>
              </a:ext>
            </a:extLst>
          </p:cNvPr>
          <p:cNvCxnSpPr/>
          <p:nvPr userDrawn="1"/>
        </p:nvCxnSpPr>
        <p:spPr>
          <a:xfrm>
            <a:off x="10744200" y="1595016"/>
            <a:ext cx="1460500" cy="0"/>
          </a:xfrm>
          <a:prstGeom prst="line">
            <a:avLst/>
          </a:prstGeom>
          <a:ln w="76200">
            <a:solidFill>
              <a:srgbClr val="F84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5A4867C-6721-4A8C-A2BC-86956A30D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2641" y="2590379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rgbClr val="616161"/>
                </a:solidFill>
              </a:defRPr>
            </a:lvl2pPr>
            <a:lvl3pPr>
              <a:defRPr sz="1400"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30888A12-482C-442A-84FC-58E98A049FED}"/>
              </a:ext>
            </a:extLst>
          </p:cNvPr>
          <p:cNvCxnSpPr/>
          <p:nvPr userDrawn="1"/>
        </p:nvCxnSpPr>
        <p:spPr>
          <a:xfrm>
            <a:off x="6674995" y="4212741"/>
            <a:ext cx="14605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889CE3-0CBA-4979-92FD-BC56BEBAA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27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EF8C6DD-CD91-41E7-8AB9-F9B2ED4224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70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C53E1AB8-E536-4DB2-81A5-5F058C7150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26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AE30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27498DD5-4974-4E2D-902A-71844495F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4813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4E8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29895D96-E019-4660-9B46-7B60BD4CFE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991" y="1833249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</p:spTree>
    <p:extLst>
      <p:ext uri="{BB962C8B-B14F-4D97-AF65-F5344CB8AC3E}">
        <p14:creationId xmlns:p14="http://schemas.microsoft.com/office/powerpoint/2010/main" val="1309237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B4199D-2F5F-4EB2-9CE9-13D5964B5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05657D-496B-4ADA-B788-71B37202F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0F4E6-1576-48AA-9D27-81625226F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5" y="1658832"/>
            <a:ext cx="4992027" cy="2086725"/>
          </a:xfrm>
        </p:spPr>
        <p:txBody>
          <a:bodyPr/>
          <a:lstStyle>
            <a:lvl1pPr>
              <a:defRPr sz="4800">
                <a:solidFill>
                  <a:srgbClr val="6161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79F792-C6D9-4ADF-8788-D59F8AF7F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467" y="1642647"/>
            <a:ext cx="76857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61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011-55F2-424C-878C-B7FCCA8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089302-F57A-4794-BBF3-1AFDBC2D520E}"/>
              </a:ext>
            </a:extLst>
          </p:cNvPr>
          <p:cNvSpPr/>
          <p:nvPr userDrawn="1"/>
        </p:nvSpPr>
        <p:spPr>
          <a:xfrm>
            <a:off x="11433783" y="0"/>
            <a:ext cx="766763" cy="6299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5DC8247-5D18-4F50-9E78-C558622DD9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986798-C298-4AFE-B4FF-1E7A59EFA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4188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62CBE-052C-4EAB-B64A-B78B26A6E9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76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865656C-94C0-4314-8A55-1C657AD9B6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164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A739005-5E8E-44FC-956A-B1511DBC3D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152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69F24B-D255-4456-AB14-51A7940FA0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614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E4C733C-DE0D-48A6-B7D5-A0CD9D45C3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1280" y="1807696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E720332-C6EF-4AAD-83E3-8EDD05B6175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20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D2FAA46-8724-4B66-9A21-6CAE607774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4188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3369BB0-069D-4204-9579-DB64740877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2176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94A31C3-FDFF-4360-999E-601E14E194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164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E08EA28-EF07-49D1-81DE-44E4A0817D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8152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6F30C67-BBDA-4C9C-B63E-1E3E7899C6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614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7064733-EC7D-4D7E-981C-7F64EFDF7A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41280" y="3232448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83D6856-A081-4C6D-89C1-F7BC0E37E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C2125E-C8E8-4917-AC98-9DF886D018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88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175FBB1E-0420-4428-B8A3-DB0BA7FC30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92176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4A31B9DA-8E08-4799-9752-016046AB62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0164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E4CF3EE-1C20-4DC4-9CDC-3D1DF48CA5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8152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CA5BEAD-B4C2-4462-AD15-EF7DA66B4F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14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2DF80FA-4B1D-48AC-AB88-0184DBAB826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41280" y="4655831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72818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40B9-FDED-4DEE-B218-A5F5912D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5A1A09-7F9A-40EF-9B37-1B4F2F7FE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96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4E8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DC0FBD-CF5B-47CD-B773-4AD52FB95C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96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306F567-98AE-4AE8-B1B7-4EFE1277D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196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C2002AC-45A6-46BC-8EEE-3B066AFAE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0013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8C3663C2-6270-4610-BF82-B1501FD97D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013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7F5F7F7A-3B49-4D6C-A803-A22A7DF88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13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0D15B5C-D962-4F8E-B98E-3B1B13E7F9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3934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AE30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C750982-D0D5-477B-A8C3-E65EF93A5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934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ABC4DC0-E41D-4957-A1F4-BB458358E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934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D302257E-44E1-4EF5-A54B-7834F01795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4069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FA0E1EA7-0330-4F99-8101-3592D169DE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4069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E02C3A7F-5882-4ABC-9E50-45EA0D5531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58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A69EA69D-F829-4BCF-B5CE-3588788AA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30671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A0CB553-7E8F-40E1-BAF9-42F168616C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30671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DF2FF92A-59ED-4599-B2C9-3C56580E331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0671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B95DC0B-E973-411B-ADB4-4066EDD4E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3432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772F46C3-34A5-4FE3-BDCB-5876C08F14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6035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94CC75C1-AD8C-4AFD-987A-E3AAEB348D6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04850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58FCF651-F12B-4388-9AED-7AD3C166ABB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40197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562F7855-5D5E-41D0-AA54-3407E847CCB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2917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21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&amp;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49473-38BE-45F1-865D-D687EB37F5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821CF-B291-4765-9A04-19488E95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541" y="2181802"/>
            <a:ext cx="5532683" cy="7078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85EEC-500A-4147-9002-FF08B0D7A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333" y="2845935"/>
            <a:ext cx="5532891" cy="701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Designation of the person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99B84D-81E6-49F4-B0E2-36E09D740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8346" y="3786163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51777AA-76AF-4028-ADAB-4EB9A5090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6963" y="3904170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4E87000-7ACA-433A-A4B0-62273FE61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28346" y="4552000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1C3AF6D-CEF5-4708-949D-B8C48E5442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6963" y="4670007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AAD48F5-BB45-4996-A733-063E3A1F4C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28346" y="5317837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A4FD2B1-BBE7-4D8D-A4B6-737A8C8085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6963" y="5435844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DBBE5-D3A0-44CE-86DF-7CE2497DA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66" b="33341"/>
          <a:stretch/>
        </p:blipFill>
        <p:spPr>
          <a:xfrm rot="16200000">
            <a:off x="8782982" y="2563122"/>
            <a:ext cx="5972143" cy="845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BC047A-1AD9-4D7A-A443-75CD997857CD}"/>
              </a:ext>
            </a:extLst>
          </p:cNvPr>
          <p:cNvSpPr/>
          <p:nvPr userDrawn="1"/>
        </p:nvSpPr>
        <p:spPr>
          <a:xfrm>
            <a:off x="11329171" y="5920362"/>
            <a:ext cx="864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F40562-559C-4271-A2B1-17D9D2ABD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1066" y="6493742"/>
            <a:ext cx="965516" cy="2221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1C943-53F5-467E-8E80-7782AE856478}"/>
              </a:ext>
            </a:extLst>
          </p:cNvPr>
          <p:cNvSpPr/>
          <p:nvPr userDrawn="1"/>
        </p:nvSpPr>
        <p:spPr>
          <a:xfrm>
            <a:off x="351674" y="6433279"/>
            <a:ext cx="3765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Nagarro GmbH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Munich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+49 785000-0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www.nagarro.com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3EC1A77-F65A-42FD-904A-6952E2E9B9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9506" y="2299388"/>
            <a:ext cx="3466060" cy="34660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91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B577-C21E-4745-9085-5377577A0F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C8C86-F967-4537-83F5-66501D0CF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258937" y="-6456"/>
            <a:ext cx="3112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B4ED6-A6C3-4892-A166-E08527EB5A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6496" y="2672863"/>
            <a:ext cx="2392489" cy="55056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423CC21F-78AB-4CC0-BA1D-26A01BCA0F00}"/>
              </a:ext>
            </a:extLst>
          </p:cNvPr>
          <p:cNvSpPr/>
          <p:nvPr userDrawn="1"/>
        </p:nvSpPr>
        <p:spPr>
          <a:xfrm>
            <a:off x="1592903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C5A4-ADDB-449C-AB5D-39B2DFD7F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057" y="3403741"/>
            <a:ext cx="4146792" cy="8309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Have a message at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3889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2464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8800" y="3041871"/>
            <a:ext cx="5414749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HEADLINE OF PPT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338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00C1E8-168B-42FB-81E1-339A91B933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4376" y="4343897"/>
            <a:ext cx="2341115" cy="1161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92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68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1882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57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3892286"/>
            <a:ext cx="5312682" cy="2408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rgbClr val="6161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9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2827283"/>
            <a:ext cx="5017938" cy="3305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EDEB566-A935-4808-8F3D-AC8264F5C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45" y="2827283"/>
            <a:ext cx="4544586" cy="33021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6AE52C-286B-448B-929B-AACE4ABCA1F4}"/>
              </a:ext>
            </a:extLst>
          </p:cNvPr>
          <p:cNvCxnSpPr/>
          <p:nvPr userDrawn="1"/>
        </p:nvCxnSpPr>
        <p:spPr>
          <a:xfrm>
            <a:off x="3752631" y="2795753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F7986-94D9-4F5E-80E5-9C036ED99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10385425" cy="43053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7191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12525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69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58CD5-DC86-4E81-A726-B1380AF6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625600"/>
            <a:ext cx="10385425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Insert text here: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7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2715397-AFBE-4E04-A77C-B8A6359BC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0589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7462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307932-E750-4F4A-83E5-DF921E3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57163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tabLst>
                <a:tab pos="357188" algn="l"/>
              </a:tabLst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1291A9-0445-455D-ADBD-A5AFD8777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913" y="146460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CAF4FAA-5333-496C-B5D9-B07D7F9F92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9400" y="524789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21353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1DFC53-998A-4925-8623-54995EFD6F3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90503" y="6493742"/>
            <a:ext cx="971593" cy="222186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06E0AE3B-9B62-4465-88CB-B7B7833F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047AB5-CF7E-495F-AEA9-28F5B2B5E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08" b="42770"/>
          <a:stretch/>
        </p:blipFill>
        <p:spPr>
          <a:xfrm rot="16200000">
            <a:off x="8691977" y="2771226"/>
            <a:ext cx="6273800" cy="7262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129196-D3FD-43BB-874B-2E0285FB48F6}"/>
              </a:ext>
            </a:extLst>
          </p:cNvPr>
          <p:cNvSpPr/>
          <p:nvPr userDrawn="1"/>
        </p:nvSpPr>
        <p:spPr>
          <a:xfrm>
            <a:off x="11439132" y="6219472"/>
            <a:ext cx="756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072A5-439F-4750-8D43-6184C6396837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1A1FD9-4F63-4F16-9818-0E1200200581}"/>
              </a:ext>
            </a:extLst>
          </p:cNvPr>
          <p:cNvCxnSpPr/>
          <p:nvPr userDrawn="1"/>
        </p:nvCxnSpPr>
        <p:spPr>
          <a:xfrm>
            <a:off x="547933" y="305565"/>
            <a:ext cx="0" cy="742950"/>
          </a:xfrm>
          <a:prstGeom prst="line">
            <a:avLst/>
          </a:prstGeom>
          <a:ln w="76200">
            <a:solidFill>
              <a:srgbClr val="202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52749F-635B-438A-8A3F-D59A9B61A932}"/>
              </a:ext>
            </a:extLst>
          </p:cNvPr>
          <p:cNvSpPr txBox="1"/>
          <p:nvPr userDrawn="1"/>
        </p:nvSpPr>
        <p:spPr>
          <a:xfrm>
            <a:off x="11449793" y="6433279"/>
            <a:ext cx="60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A368B-8013-4167-8E8A-010BA22EA92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ct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797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702" r:id="rId3"/>
    <p:sldLayoutId id="2147483678" r:id="rId4"/>
    <p:sldLayoutId id="2147483680" r:id="rId5"/>
    <p:sldLayoutId id="2147483703" r:id="rId6"/>
    <p:sldLayoutId id="2147483695" r:id="rId7"/>
    <p:sldLayoutId id="2147483690" r:id="rId8"/>
    <p:sldLayoutId id="2147483696" r:id="rId9"/>
    <p:sldLayoutId id="2147483685" r:id="rId10"/>
    <p:sldLayoutId id="2147483699" r:id="rId11"/>
    <p:sldLayoutId id="2147483684" r:id="rId12"/>
    <p:sldLayoutId id="2147483681" r:id="rId13"/>
    <p:sldLayoutId id="2147483700" r:id="rId14"/>
    <p:sldLayoutId id="2147483698" r:id="rId15"/>
    <p:sldLayoutId id="2147483688" r:id="rId16"/>
    <p:sldLayoutId id="2147483704" r:id="rId17"/>
    <p:sldLayoutId id="2147483694" r:id="rId18"/>
    <p:sldLayoutId id="2147483691" r:id="rId19"/>
    <p:sldLayoutId id="214748369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339725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₋"/>
        <a:tabLst>
          <a:tab pos="282575" algn="l"/>
        </a:tabLst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574675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&gt;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enusingh1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shish.garg@nagarro.com" TargetMode="External"/><Relationship Id="rId2" Type="http://schemas.openxmlformats.org/officeDocument/2006/relationships/hyperlink" Target="mailto:supriya.nandi@nagarro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renu.singh@nagarro.com" TargetMode="External"/><Relationship Id="rId5" Type="http://schemas.openxmlformats.org/officeDocument/2006/relationships/image" Target="../media/image10.png"/><Relationship Id="rId4" Type="http://schemas.openxmlformats.org/officeDocument/2006/relationships/hyperlink" Target="mailto:harshita.shaktawat@nagarro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CD2F7-413D-43CA-B2B4-B64977A5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37" y="-100013"/>
            <a:ext cx="4545363" cy="10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7C9DF-7A96-486E-BE0E-3313E04A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1311128"/>
          </a:xfrm>
        </p:spPr>
        <p:txBody>
          <a:bodyPr/>
          <a:lstStyle/>
          <a:p>
            <a:r>
              <a:rPr lang="de-DE" sz="4400" dirty="0"/>
              <a:t>Types of Testing Performed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Functional Testing</a:t>
            </a:r>
          </a:p>
          <a:p>
            <a:pPr marL="285750" indent="-285750">
              <a:buFontTx/>
              <a:buChar char="-"/>
            </a:pPr>
            <a:r>
              <a:rPr lang="de-DE" dirty="0"/>
              <a:t>Regression Testing &gt; Via Automating Scripts (Automation Testing)</a:t>
            </a:r>
          </a:p>
          <a:p>
            <a:pPr marL="285750" indent="-285750">
              <a:buFontTx/>
              <a:buChar char="-"/>
            </a:pPr>
            <a:r>
              <a:rPr lang="de-DE" dirty="0"/>
              <a:t>Usability Testing</a:t>
            </a:r>
          </a:p>
          <a:p>
            <a:pPr marL="285750" indent="-285750">
              <a:buFontTx/>
              <a:buChar char="-"/>
            </a:pPr>
            <a:r>
              <a:rPr lang="de-DE" dirty="0"/>
              <a:t>Web &amp; Mobile Supported</a:t>
            </a:r>
          </a:p>
          <a:p>
            <a:pPr marL="285750" indent="-285750">
              <a:buFontTx/>
              <a:buChar char="-"/>
            </a:pPr>
            <a:r>
              <a:rPr lang="de-DE" dirty="0"/>
              <a:t>API Testing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en-US" dirty="0"/>
              <a:t>Performance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Security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Compliance Testing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9BFA59F-DB71-4112-B9B8-1176635FAD8D}"/>
              </a:ext>
            </a:extLst>
          </p:cNvPr>
          <p:cNvSpPr txBox="1">
            <a:spLocks/>
          </p:cNvSpPr>
          <p:nvPr/>
        </p:nvSpPr>
        <p:spPr>
          <a:xfrm>
            <a:off x="819709" y="3724465"/>
            <a:ext cx="6158383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Testing Plan for 2nd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0FC46-FECF-4A64-8B64-5208776A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1692703"/>
            <a:ext cx="4242828" cy="45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7C9DF-7A96-486E-BE0E-3313E04A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Web Support List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Chrome</a:t>
            </a:r>
          </a:p>
          <a:p>
            <a:pPr marL="285750" indent="-285750">
              <a:buFontTx/>
              <a:buChar char="-"/>
            </a:pPr>
            <a:r>
              <a:rPr lang="de-DE" dirty="0"/>
              <a:t>Internet Explorer (IE)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Mozilla (Firefox)</a:t>
            </a:r>
          </a:p>
          <a:p>
            <a:pPr marL="285750" indent="-285750">
              <a:buFontTx/>
              <a:buChar char="-"/>
            </a:pPr>
            <a:r>
              <a:rPr lang="de-DE" dirty="0"/>
              <a:t> Sauce Labs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en-US" dirty="0"/>
              <a:t>Android</a:t>
            </a:r>
          </a:p>
          <a:p>
            <a:pPr marL="285750" indent="-285750">
              <a:buFontTx/>
              <a:buChar char="-"/>
            </a:pPr>
            <a:r>
              <a:rPr lang="en-US" dirty="0"/>
              <a:t>IOS (iPad &amp; iPhone)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9BFA59F-DB71-4112-B9B8-1176635FAD8D}"/>
              </a:ext>
            </a:extLst>
          </p:cNvPr>
          <p:cNvSpPr txBox="1">
            <a:spLocks/>
          </p:cNvSpPr>
          <p:nvPr/>
        </p:nvSpPr>
        <p:spPr>
          <a:xfrm>
            <a:off x="819709" y="3429000"/>
            <a:ext cx="6158383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Mobile Devices Support List</a:t>
            </a:r>
          </a:p>
        </p:txBody>
      </p:sp>
      <p:pic>
        <p:nvPicPr>
          <p:cNvPr id="3074" name="Picture 2" descr="Image result for web browser icons">
            <a:extLst>
              <a:ext uri="{FF2B5EF4-FFF2-40B4-BE49-F238E27FC236}">
                <a16:creationId xmlns:a16="http://schemas.microsoft.com/office/drawing/2014/main" id="{B08E6468-53E5-4198-962F-0FBFB32B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44" y="1083306"/>
            <a:ext cx="1086889" cy="108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eb browser icons">
            <a:extLst>
              <a:ext uri="{FF2B5EF4-FFF2-40B4-BE49-F238E27FC236}">
                <a16:creationId xmlns:a16="http://schemas.microsoft.com/office/drawing/2014/main" id="{4A2D4657-7FF6-470B-8722-68BE82F2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839" y="1060882"/>
            <a:ext cx="1194429" cy="119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eb browser icons">
            <a:extLst>
              <a:ext uri="{FF2B5EF4-FFF2-40B4-BE49-F238E27FC236}">
                <a16:creationId xmlns:a16="http://schemas.microsoft.com/office/drawing/2014/main" id="{B13CAEDD-47BD-47A2-941F-54CE628D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410" y="1045262"/>
            <a:ext cx="1194429" cy="119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web browser icons">
            <a:extLst>
              <a:ext uri="{FF2B5EF4-FFF2-40B4-BE49-F238E27FC236}">
                <a16:creationId xmlns:a16="http://schemas.microsoft.com/office/drawing/2014/main" id="{13269089-0A25-40A7-9106-282FEE53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03" y="2353173"/>
            <a:ext cx="1418942" cy="14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auce labs icon">
            <a:extLst>
              <a:ext uri="{FF2B5EF4-FFF2-40B4-BE49-F238E27FC236}">
                <a16:creationId xmlns:a16="http://schemas.microsoft.com/office/drawing/2014/main" id="{37076681-3227-4254-8A5F-E8AF7DCD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89" y="244112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obile &amp; IOS icons">
            <a:extLst>
              <a:ext uri="{FF2B5EF4-FFF2-40B4-BE49-F238E27FC236}">
                <a16:creationId xmlns:a16="http://schemas.microsoft.com/office/drawing/2014/main" id="{5C33CAC6-36C2-43A9-86B8-0B298CD2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773" y="4119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obile &amp; IOS icons">
            <a:extLst>
              <a:ext uri="{FF2B5EF4-FFF2-40B4-BE49-F238E27FC236}">
                <a16:creationId xmlns:a16="http://schemas.microsoft.com/office/drawing/2014/main" id="{23B0E978-70C1-4E94-878A-7DCC857A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36" y="3993699"/>
            <a:ext cx="2143125" cy="2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ipad icon">
            <a:extLst>
              <a:ext uri="{FF2B5EF4-FFF2-40B4-BE49-F238E27FC236}">
                <a16:creationId xmlns:a16="http://schemas.microsoft.com/office/drawing/2014/main" id="{15870D3F-ADE5-475C-92CB-FB65EE676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75" y="3926537"/>
            <a:ext cx="3128169" cy="25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3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7C9DF-7A96-486E-BE0E-3313E04A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Test Strategy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r>
              <a:rPr lang="de-DE" dirty="0"/>
              <a:t>Refer the Test Strategy document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22BAE-78EC-4601-A871-5FBCB496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26" y="1901393"/>
            <a:ext cx="10633646" cy="44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3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7C9DF-7A96-486E-BE0E-3313E04A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Demo 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638" y="1080762"/>
            <a:ext cx="10385425" cy="4553258"/>
          </a:xfrm>
        </p:spPr>
        <p:txBody>
          <a:bodyPr/>
          <a:lstStyle/>
          <a:p>
            <a:r>
              <a:rPr lang="de-DE" dirty="0"/>
              <a:t>Demo by the Agile Team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BF1DE-5CE0-4008-85F5-6DFD9535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5" y="1933575"/>
            <a:ext cx="10740817" cy="43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3BEAF-51E8-41CA-88A0-0D5DBB87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8" y="1243861"/>
            <a:ext cx="10913297" cy="49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r>
              <a:rPr lang="en-US" dirty="0"/>
              <a:t>Implement  the Demo Feedback (if any) in the second Iteration (2</a:t>
            </a:r>
            <a:r>
              <a:rPr lang="en-US" baseline="30000" dirty="0"/>
              <a:t>nd</a:t>
            </a:r>
            <a:r>
              <a:rPr lang="en-US" dirty="0"/>
              <a:t> Sprint) for the Agile Project ‘Movie Rental Service’.</a:t>
            </a:r>
          </a:p>
          <a:p>
            <a:r>
              <a:rPr lang="en-US" dirty="0"/>
              <a:t>Along with this cover the following testing types in the sprints.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Performance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Security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Compliance Testing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9BFA59F-DB71-4112-B9B8-1176635FAD8D}"/>
              </a:ext>
            </a:extLst>
          </p:cNvPr>
          <p:cNvSpPr txBox="1">
            <a:spLocks/>
          </p:cNvSpPr>
          <p:nvPr/>
        </p:nvSpPr>
        <p:spPr>
          <a:xfrm>
            <a:off x="588890" y="257804"/>
            <a:ext cx="6158383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Test Plan for 2nd Iteration</a:t>
            </a:r>
          </a:p>
        </p:txBody>
      </p:sp>
      <p:pic>
        <p:nvPicPr>
          <p:cNvPr id="9218" name="Picture 2" descr="Image result for NExt plan">
            <a:extLst>
              <a:ext uri="{FF2B5EF4-FFF2-40B4-BE49-F238E27FC236}">
                <a16:creationId xmlns:a16="http://schemas.microsoft.com/office/drawing/2014/main" id="{C204074A-054F-4B45-AC43-FF9E867F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3266982"/>
            <a:ext cx="10783856" cy="30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NExt plan">
            <a:extLst>
              <a:ext uri="{FF2B5EF4-FFF2-40B4-BE49-F238E27FC236}">
                <a16:creationId xmlns:a16="http://schemas.microsoft.com/office/drawing/2014/main" id="{FBDFE3EF-E9DF-4164-8686-37ACDDF4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436" y="1518821"/>
            <a:ext cx="2164758" cy="16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A6F27-9386-42D0-9570-D2BF358A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541" y="2181802"/>
            <a:ext cx="5532683" cy="707886"/>
          </a:xfrm>
        </p:spPr>
        <p:txBody>
          <a:bodyPr/>
          <a:lstStyle/>
          <a:p>
            <a:r>
              <a:rPr lang="de-DE" dirty="0"/>
              <a:t>Renu Singh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10B8F7-6403-44AB-9EC2-0D2744E8DA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Associate Manager, Quality Assurance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ACD205-9802-40B4-A92A-58DD8B326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renu.singh@nagarro.com</a:t>
            </a:r>
          </a:p>
        </p:txBody>
      </p:sp>
      <p:pic>
        <p:nvPicPr>
          <p:cNvPr id="17" name="Picture Placeholder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CCB63CF-A384-4688-8122-4C51B8E562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535" b="10535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FFF58A-782D-4032-AACF-5C7C300B9F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https://www.linkedin.com/in/renusingh1/</a:t>
            </a:r>
            <a:endParaRPr lang="de-DE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5CC84BA-00D1-4216-B775-5676D8194FD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16" b="1316"/>
          <a:stretch>
            <a:fillRect/>
          </a:stretch>
        </p:blipFill>
        <p:spPr>
          <a:xfrm>
            <a:off x="4828346" y="5317837"/>
            <a:ext cx="654049" cy="654049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F93880-953D-47A1-B753-8AE09E5FB1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+91 9582349808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24721-D6E5-4B96-AFD4-ACE450F0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14" y="0"/>
            <a:ext cx="4545363" cy="1004591"/>
          </a:xfrm>
          <a:prstGeom prst="rect">
            <a:avLst/>
          </a:prstGeom>
        </p:spPr>
      </p:pic>
      <p:pic>
        <p:nvPicPr>
          <p:cNvPr id="1030" name="Picture 6" descr="Image result for icons for linkedin">
            <a:extLst>
              <a:ext uri="{FF2B5EF4-FFF2-40B4-BE49-F238E27FC236}">
                <a16:creationId xmlns:a16="http://schemas.microsoft.com/office/drawing/2014/main" id="{67EC0990-6736-4183-B9F8-65C43C292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83" y="4521837"/>
            <a:ext cx="719517" cy="7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C6C51-8C2C-4D62-B325-1657FABE7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183" y="3757612"/>
            <a:ext cx="714375" cy="657225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39FD95-98AF-47A8-B219-225EBBC3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15" y="2357438"/>
            <a:ext cx="3295909" cy="3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CCD82-3A6B-409A-96DE-6D90EDA2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93" y="209907"/>
            <a:ext cx="5048619" cy="830997"/>
          </a:xfrm>
        </p:spPr>
        <p:txBody>
          <a:bodyPr/>
          <a:lstStyle/>
          <a:p>
            <a:r>
              <a:rPr lang="de-DE" sz="4800" b="1" dirty="0">
                <a:solidFill>
                  <a:srgbClr val="FFFF00"/>
                </a:solidFill>
              </a:rPr>
              <a:t>Thank You to All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68799C3-B70A-43D6-9B29-5AA27CCF1C02}"/>
              </a:ext>
            </a:extLst>
          </p:cNvPr>
          <p:cNvSpPr txBox="1">
            <a:spLocks/>
          </p:cNvSpPr>
          <p:nvPr/>
        </p:nvSpPr>
        <p:spPr>
          <a:xfrm>
            <a:off x="6399996" y="6508572"/>
            <a:ext cx="6077320" cy="4001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u="sng" dirty="0"/>
              <a:t>From: </a:t>
            </a:r>
            <a:r>
              <a:rPr lang="de-DE" sz="2000" dirty="0"/>
              <a:t>Automators ROCK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E1F0D-9A59-4554-9880-D350D31B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37" y="0"/>
            <a:ext cx="4545363" cy="1004591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775B0019-45C8-4EE0-AD85-D2BA792ECB8E}"/>
              </a:ext>
            </a:extLst>
          </p:cNvPr>
          <p:cNvSpPr txBox="1">
            <a:spLocks/>
          </p:cNvSpPr>
          <p:nvPr/>
        </p:nvSpPr>
        <p:spPr>
          <a:xfrm>
            <a:off x="578249" y="821238"/>
            <a:ext cx="5008163" cy="749300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2C49C-F083-4472-BD7D-D240E4CC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46" y="5761085"/>
            <a:ext cx="316230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BB166-F09F-4662-B5E1-7F4E5314F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46" y="4315597"/>
            <a:ext cx="1981200" cy="60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68B62-5E82-4146-BB4F-9F7EECB7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46" y="3563480"/>
            <a:ext cx="2476500" cy="6191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373199C-F519-4726-AE0D-3484675F157C}"/>
              </a:ext>
            </a:extLst>
          </p:cNvPr>
          <p:cNvSpPr txBox="1">
            <a:spLocks/>
          </p:cNvSpPr>
          <p:nvPr/>
        </p:nvSpPr>
        <p:spPr>
          <a:xfrm>
            <a:off x="1429371" y="5891658"/>
            <a:ext cx="2748332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India Team :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9DECB9E-430E-45DD-873D-E1566393A26E}"/>
              </a:ext>
            </a:extLst>
          </p:cNvPr>
          <p:cNvSpPr txBox="1">
            <a:spLocks/>
          </p:cNvSpPr>
          <p:nvPr/>
        </p:nvSpPr>
        <p:spPr>
          <a:xfrm>
            <a:off x="1429372" y="4308465"/>
            <a:ext cx="3256927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Viennia Team :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73A7E2F-887E-4573-9946-04952655209C}"/>
              </a:ext>
            </a:extLst>
          </p:cNvPr>
          <p:cNvSpPr txBox="1">
            <a:spLocks/>
          </p:cNvSpPr>
          <p:nvPr/>
        </p:nvSpPr>
        <p:spPr>
          <a:xfrm>
            <a:off x="1429371" y="5112697"/>
            <a:ext cx="3256927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Munich Team :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59A650F3-856E-48EE-A2CA-4BA54854DA4D}"/>
              </a:ext>
            </a:extLst>
          </p:cNvPr>
          <p:cNvSpPr txBox="1">
            <a:spLocks/>
          </p:cNvSpPr>
          <p:nvPr/>
        </p:nvSpPr>
        <p:spPr>
          <a:xfrm>
            <a:off x="1429372" y="3653475"/>
            <a:ext cx="3814142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TIMISOARA  Team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CBCCF-D33D-4EAD-A97F-7410C4E65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46" y="5052398"/>
            <a:ext cx="3562350" cy="563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41E1FD-55DE-417B-B23C-C6F2C14E7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036" y="1670116"/>
            <a:ext cx="2861568" cy="2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CCD82-3A6B-409A-96DE-6D90EDA2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56" y="3403741"/>
            <a:ext cx="5048619" cy="584775"/>
          </a:xfrm>
        </p:spPr>
        <p:txBody>
          <a:bodyPr/>
          <a:lstStyle/>
          <a:p>
            <a:r>
              <a:rPr lang="de-DE" sz="3200" dirty="0"/>
              <a:t>Thank You</a:t>
            </a:r>
            <a:endParaRPr lang="de-DE" dirty="0"/>
          </a:p>
        </p:txBody>
      </p:sp>
      <p:pic>
        <p:nvPicPr>
          <p:cNvPr id="2050" name="Picture 2" descr="Image result for thank you in laptop">
            <a:extLst>
              <a:ext uri="{FF2B5EF4-FFF2-40B4-BE49-F238E27FC236}">
                <a16:creationId xmlns:a16="http://schemas.microsoft.com/office/drawing/2014/main" id="{3FDFDBB9-6754-4F96-A51C-30110551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56" y="4600576"/>
            <a:ext cx="6920282" cy="1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668799C3-B70A-43D6-9B29-5AA27CCF1C02}"/>
              </a:ext>
            </a:extLst>
          </p:cNvPr>
          <p:cNvSpPr txBox="1">
            <a:spLocks/>
          </p:cNvSpPr>
          <p:nvPr/>
        </p:nvSpPr>
        <p:spPr>
          <a:xfrm>
            <a:off x="1495054" y="3880794"/>
            <a:ext cx="7148884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u="sng" dirty="0"/>
              <a:t>From                           Automators ROCK Team              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E1F0D-9A59-4554-9880-D350D31B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37" y="0"/>
            <a:ext cx="4545363" cy="1004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B4E6A-4A23-4F59-9E5F-4F5A2B300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437" y="1843088"/>
            <a:ext cx="2976563" cy="27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3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E1C7718-3E7D-42E8-8F36-639653C1C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464" y="3711622"/>
            <a:ext cx="5505150" cy="1409480"/>
          </a:xfrm>
        </p:spPr>
        <p:txBody>
          <a:bodyPr/>
          <a:lstStyle/>
          <a:p>
            <a:r>
              <a:rPr lang="de-DE" sz="3600" dirty="0"/>
              <a:t>Your Passion for Automation</a:t>
            </a:r>
          </a:p>
          <a:p>
            <a:r>
              <a:rPr lang="de-DE" dirty="0"/>
              <a:t>By Automators Rock Team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729D3B-65FA-40CD-93C4-83C684AB4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Autothon 2019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31E7DBD-4F54-4A45-BA80-C12A4E1BE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5EF94-C886-4174-BC0E-B4E3D4B9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51" y="0"/>
            <a:ext cx="4545363" cy="100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7A513-DF01-4B80-A832-61D23304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3" y="2151760"/>
            <a:ext cx="3979329" cy="250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6D4A9-4E73-4C3E-9E16-052B7886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8" y="126057"/>
            <a:ext cx="43815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659A96-C2FF-412F-B55C-0795A5A7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655" y="2014509"/>
            <a:ext cx="5594959" cy="1697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D52697-535D-41F4-B236-AE739DB43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789" y="5200650"/>
            <a:ext cx="3552825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66633-77E9-4919-9E66-DFB9006CE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" y="0"/>
            <a:ext cx="52197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E4E73-3BA0-47E5-A06A-15A83D22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Automators Rock Team Details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7EF16B-8D92-425F-AD74-05747C061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8045" y="2297289"/>
            <a:ext cx="2743952" cy="396596"/>
          </a:xfrm>
        </p:spPr>
        <p:txBody>
          <a:bodyPr/>
          <a:lstStyle/>
          <a:p>
            <a:r>
              <a:rPr lang="de-DE" dirty="0"/>
              <a:t>Renu Singh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FEA1B3-89B2-467F-BDB9-A89DC56E2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0853" y="2297289"/>
            <a:ext cx="2743952" cy="481986"/>
          </a:xfrm>
        </p:spPr>
        <p:txBody>
          <a:bodyPr/>
          <a:lstStyle/>
          <a:p>
            <a:r>
              <a:rPr lang="de-DE" dirty="0"/>
              <a:t>Supriya Nandi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53B08F-02AD-47AC-9605-31613B154E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0852" y="2667546"/>
            <a:ext cx="4525335" cy="1112271"/>
          </a:xfrm>
        </p:spPr>
        <p:txBody>
          <a:bodyPr/>
          <a:lstStyle/>
          <a:p>
            <a:r>
              <a:rPr lang="de-DE" dirty="0"/>
              <a:t>Lead, Quality Assuarance</a:t>
            </a:r>
          </a:p>
          <a:p>
            <a:r>
              <a:rPr lang="de-DE" dirty="0"/>
              <a:t>Role: Team Lead and Web Automation Expert</a:t>
            </a:r>
          </a:p>
          <a:p>
            <a:r>
              <a:rPr lang="de-DE" dirty="0"/>
              <a:t>Email ID: </a:t>
            </a:r>
            <a:r>
              <a:rPr lang="de-DE" dirty="0">
                <a:hlinkClick r:id="rId2"/>
              </a:rPr>
              <a:t>supriya.nandi@nagarro.com</a:t>
            </a:r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66CDC6F-D4DE-4906-B8C8-678C19B258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12884" y="2303479"/>
            <a:ext cx="945141" cy="473904"/>
          </a:xfrm>
        </p:spPr>
        <p:txBody>
          <a:bodyPr/>
          <a:lstStyle/>
          <a:p>
            <a:r>
              <a:rPr lang="de-DE" dirty="0"/>
              <a:t>Mrs.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786230-0A5C-49F0-879C-E611920655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5813" y="2297909"/>
            <a:ext cx="945141" cy="479474"/>
          </a:xfrm>
        </p:spPr>
        <p:txBody>
          <a:bodyPr/>
          <a:lstStyle/>
          <a:p>
            <a:r>
              <a:rPr lang="de-DE" dirty="0"/>
              <a:t>Mrs.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1BB741-8779-4F75-B218-77C51D80A2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68145" y="4343011"/>
            <a:ext cx="2767139" cy="398555"/>
          </a:xfrm>
        </p:spPr>
        <p:txBody>
          <a:bodyPr/>
          <a:lstStyle/>
          <a:p>
            <a:r>
              <a:rPr lang="de-DE" dirty="0"/>
              <a:t>Ashish Garg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355306B-8C4D-412F-922D-37127F9B60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909798" y="4745422"/>
            <a:ext cx="3947926" cy="994368"/>
          </a:xfrm>
        </p:spPr>
        <p:txBody>
          <a:bodyPr/>
          <a:lstStyle/>
          <a:p>
            <a:r>
              <a:rPr lang="de-DE" dirty="0"/>
              <a:t>Associate Lead, Quality Assuarance</a:t>
            </a:r>
          </a:p>
          <a:p>
            <a:r>
              <a:rPr lang="de-DE" dirty="0"/>
              <a:t>Role: Tech Lead, Web &amp; API Expert</a:t>
            </a:r>
          </a:p>
          <a:p>
            <a:r>
              <a:rPr lang="de-DE" dirty="0"/>
              <a:t>Email ID: </a:t>
            </a:r>
            <a:r>
              <a:rPr lang="en-US" dirty="0">
                <a:hlinkClick r:id="rId3"/>
              </a:rPr>
              <a:t>ashish.garg@nagarro.com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D78828F-3ED6-4361-8D4D-616951D078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38308" y="4432283"/>
            <a:ext cx="3550911" cy="793648"/>
          </a:xfrm>
        </p:spPr>
        <p:txBody>
          <a:bodyPr/>
          <a:lstStyle/>
          <a:p>
            <a:r>
              <a:rPr lang="de-DE" dirty="0"/>
              <a:t>Harshita Shaktawat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F3173A2-C61D-4ECF-BD4C-3A34A7E796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61181" y="5004359"/>
            <a:ext cx="4471130" cy="1472065"/>
          </a:xfrm>
        </p:spPr>
        <p:txBody>
          <a:bodyPr/>
          <a:lstStyle/>
          <a:p>
            <a:r>
              <a:rPr lang="de-DE" dirty="0"/>
              <a:t>Senior Associate, Quality Assuarance</a:t>
            </a:r>
          </a:p>
          <a:p>
            <a:r>
              <a:rPr lang="de-DE" dirty="0"/>
              <a:t>Role: Mobile (IOS) Automator</a:t>
            </a:r>
          </a:p>
          <a:p>
            <a:r>
              <a:rPr lang="de-DE" dirty="0"/>
              <a:t>Email ID:</a:t>
            </a:r>
            <a:r>
              <a:rPr lang="en-US" dirty="0">
                <a:hlinkClick r:id="rId4"/>
              </a:rPr>
              <a:t>harshita.shaktawat@nagarro.com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645F54-760B-40E8-B915-A3EA4DB87A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12883" y="4382931"/>
            <a:ext cx="945141" cy="473904"/>
          </a:xfrm>
        </p:spPr>
        <p:txBody>
          <a:bodyPr/>
          <a:lstStyle/>
          <a:p>
            <a:r>
              <a:rPr lang="de-DE" dirty="0"/>
              <a:t>Miss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3770D17-6A9A-452E-8CB8-B1EEE1A248A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2334" y="4273951"/>
            <a:ext cx="1008387" cy="479474"/>
          </a:xfrm>
        </p:spPr>
        <p:txBody>
          <a:bodyPr/>
          <a:lstStyle/>
          <a:p>
            <a:r>
              <a:rPr lang="de-DE" dirty="0"/>
              <a:t>Mr.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A12E5-9153-4C91-BBA8-395E90963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948" y="-32085"/>
            <a:ext cx="4545363" cy="1004591"/>
          </a:xfrm>
          <a:prstGeom prst="rect">
            <a:avLst/>
          </a:prstGeom>
        </p:spPr>
      </p:pic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5107131D-999C-448A-9BB4-BA4BC173353C}"/>
              </a:ext>
            </a:extLst>
          </p:cNvPr>
          <p:cNvSpPr txBox="1">
            <a:spLocks/>
          </p:cNvSpPr>
          <p:nvPr/>
        </p:nvSpPr>
        <p:spPr>
          <a:xfrm>
            <a:off x="1805043" y="2693885"/>
            <a:ext cx="4052681" cy="99436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rgbClr val="616161"/>
                </a:solidFill>
                <a:latin typeface="+mj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Associate Manager, Quality Assuarance</a:t>
            </a:r>
          </a:p>
          <a:p>
            <a:r>
              <a:rPr lang="de-DE" dirty="0"/>
              <a:t>Role: Team Lead and Scrum Master</a:t>
            </a:r>
          </a:p>
          <a:p>
            <a:r>
              <a:rPr lang="de-DE" dirty="0"/>
              <a:t>Email ID: </a:t>
            </a:r>
            <a:r>
              <a:rPr lang="de-DE" dirty="0">
                <a:hlinkClick r:id="rId6"/>
              </a:rPr>
              <a:t>renu.singh@nagarro.com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15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58476-782C-4ADE-940C-634EF653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Automators Rock Team Pic</a:t>
            </a:r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A4ED7F2D-1A2D-4F3A-98F1-5B7004FF8398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668545" y="1354082"/>
            <a:ext cx="10666232" cy="497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67F52-D387-419E-B35C-7746A7E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14" y="0"/>
            <a:ext cx="4545363" cy="10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64D58B8-171D-4CC5-BB59-D0E11D3B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186" y="2306343"/>
            <a:ext cx="5081613" cy="1789066"/>
          </a:xfrm>
        </p:spPr>
        <p:txBody>
          <a:bodyPr/>
          <a:lstStyle/>
          <a:p>
            <a:r>
              <a:rPr lang="de-DE" sz="2000" dirty="0"/>
              <a:t>Covers the different types of testing to be covered on the AUT, which can be accessed via Web &amp; Mobile devices.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3E36A5-66EF-481F-9DAE-85BB69A3E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609" y="1202165"/>
            <a:ext cx="5535313" cy="1332302"/>
          </a:xfrm>
        </p:spPr>
        <p:txBody>
          <a:bodyPr/>
          <a:lstStyle/>
          <a:p>
            <a:r>
              <a:rPr lang="de-DE" sz="3600" dirty="0"/>
              <a:t>1. Types of Testing &amp; Supported Test Platforms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85CC7E-535D-43F3-AEED-3DDBB9FCD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6609" y="33765"/>
            <a:ext cx="5008163" cy="7493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AC23-6245-4192-8E56-990E0018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39" y="0"/>
            <a:ext cx="4705376" cy="100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89BA8-ADF6-4857-939B-245EDE81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8" y="1576815"/>
            <a:ext cx="4705375" cy="4338210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06017F3-5820-429F-B12A-A2AF45311CD0}"/>
              </a:ext>
            </a:extLst>
          </p:cNvPr>
          <p:cNvSpPr txBox="1">
            <a:spLocks/>
          </p:cNvSpPr>
          <p:nvPr/>
        </p:nvSpPr>
        <p:spPr>
          <a:xfrm>
            <a:off x="896767" y="3638740"/>
            <a:ext cx="5535313" cy="2392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9725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₋"/>
              <a:tabLst>
                <a:tab pos="282575" algn="l"/>
              </a:tabLst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74675" indent="-1682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Calibri Light" panose="020F0302020204030204" pitchFamily="34" charset="0"/>
              <a:buChar char="&gt;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/>
              <a:t>2. Test Strategy</a:t>
            </a:r>
          </a:p>
          <a:p>
            <a:r>
              <a:rPr lang="de-DE" sz="3600" dirty="0"/>
              <a:t>3. Demo of the Automation Code by the Agile Team.</a:t>
            </a:r>
          </a:p>
        </p:txBody>
      </p:sp>
    </p:spTree>
    <p:extLst>
      <p:ext uri="{BB962C8B-B14F-4D97-AF65-F5344CB8AC3E}">
        <p14:creationId xmlns:p14="http://schemas.microsoft.com/office/powerpoint/2010/main" val="340478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22D811-AA55-446D-8F3E-3715055B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1367161"/>
            <a:ext cx="10855117" cy="470602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19209D-E236-42B6-B232-BB65A059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400936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545363" cy="100459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19209D-E236-42B6-B232-BB65A059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Words from a QA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CDB5-55E0-4A37-8B72-849018FB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48" y="1589103"/>
            <a:ext cx="10679745" cy="45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469837" cy="100459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19209D-E236-42B6-B232-BB65A059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Modern QA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60D55-1BE6-48DB-A795-44556196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5" y="1280265"/>
            <a:ext cx="10779384" cy="50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C8B2-4492-4E3D-B8EA-69DF36925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38" y="1243860"/>
            <a:ext cx="10385425" cy="455325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0A0C-7F97-41D3-AFD5-BEE9FE14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92" y="0"/>
            <a:ext cx="4469837" cy="100459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19209D-E236-42B6-B232-BB65A059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7090538" cy="701731"/>
          </a:xfrm>
        </p:spPr>
        <p:txBody>
          <a:bodyPr/>
          <a:lstStyle/>
          <a:p>
            <a:r>
              <a:rPr lang="de-DE" sz="4400" dirty="0"/>
              <a:t>Future QA Responsibilities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69B4A-2183-4840-B9CD-A858D3E9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5" y="1386165"/>
            <a:ext cx="10779384" cy="49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53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enutzerdefiniert 5">
      <a:dk1>
        <a:srgbClr val="616161"/>
      </a:dk1>
      <a:lt1>
        <a:sysClr val="window" lastClr="FFFFFF"/>
      </a:lt1>
      <a:dk2>
        <a:srgbClr val="212C56"/>
      </a:dk2>
      <a:lt2>
        <a:srgbClr val="F8AE3C"/>
      </a:lt2>
      <a:accent1>
        <a:srgbClr val="8686FF"/>
      </a:accent1>
      <a:accent2>
        <a:srgbClr val="F84E81"/>
      </a:accent2>
      <a:accent3>
        <a:srgbClr val="80A031"/>
      </a:accent3>
      <a:accent4>
        <a:srgbClr val="F8AE3C"/>
      </a:accent4>
      <a:accent5>
        <a:srgbClr val="212C56"/>
      </a:accent5>
      <a:accent6>
        <a:srgbClr val="000000"/>
      </a:accent6>
      <a:hlink>
        <a:srgbClr val="0563C1"/>
      </a:hlink>
      <a:folHlink>
        <a:srgbClr val="954F72"/>
      </a:folHlink>
    </a:clrScheme>
    <a:fontScheme name="Benutzerdefiniert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365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Custom Design</vt:lpstr>
      <vt:lpstr>PowerPoint Presentation</vt:lpstr>
      <vt:lpstr>PowerPoint Presentation</vt:lpstr>
      <vt:lpstr>Automators Rock Team Details</vt:lpstr>
      <vt:lpstr>Automators Rock Team Pic</vt:lpstr>
      <vt:lpstr>PowerPoint Presentation</vt:lpstr>
      <vt:lpstr>Software Testing</vt:lpstr>
      <vt:lpstr>Words from a QA</vt:lpstr>
      <vt:lpstr>Modern QA Expectations</vt:lpstr>
      <vt:lpstr>Future QA Responsibilities</vt:lpstr>
      <vt:lpstr>Types of Testing Performed</vt:lpstr>
      <vt:lpstr>Web Support List</vt:lpstr>
      <vt:lpstr>Test Strategy</vt:lpstr>
      <vt:lpstr>Demo Time</vt:lpstr>
      <vt:lpstr>PowerPoint Presentation</vt:lpstr>
      <vt:lpstr>PowerPoint Presentation</vt:lpstr>
      <vt:lpstr>Renu Singh</vt:lpstr>
      <vt:lpstr>Thank You to All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Renu Singh</cp:lastModifiedBy>
  <cp:revision>140</cp:revision>
  <dcterms:created xsi:type="dcterms:W3CDTF">2018-07-23T09:16:21Z</dcterms:created>
  <dcterms:modified xsi:type="dcterms:W3CDTF">2019-09-28T11:10:46Z</dcterms:modified>
</cp:coreProperties>
</file>